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0FF"/>
    <a:srgbClr val="007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5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2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DA80E-BB5C-CB4C-A609-E069607EB980}" type="datetimeFigureOut">
              <a:rPr lang="de-DE" smtClean="0"/>
              <a:t>21.06.15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2CCC5-C408-4043-9F83-C5D9207F71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1928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2CCC5-C408-4043-9F83-C5D9207F713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985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349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67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336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109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639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082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14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062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72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696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6896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3047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613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722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6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41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  <p:sldLayoutId id="2147484320" r:id="rId12"/>
    <p:sldLayoutId id="2147484321" r:id="rId13"/>
    <p:sldLayoutId id="2147484322" r:id="rId14"/>
    <p:sldLayoutId id="2147484323" r:id="rId15"/>
    <p:sldLayoutId id="2147484324" r:id="rId16"/>
    <p:sldLayoutId id="21474843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b="1" dirty="0" smtClean="0"/>
              <a:t>Lab Course  - </a:t>
            </a:r>
            <a:br>
              <a:rPr lang="de-DE" sz="4000" b="1" dirty="0" smtClean="0"/>
            </a:br>
            <a:r>
              <a:rPr lang="de-DE" sz="4000" b="1" i="1" dirty="0" smtClean="0"/>
              <a:t>Cloud </a:t>
            </a:r>
            <a:r>
              <a:rPr lang="de-DE" sz="4000" b="1" i="1" dirty="0" err="1" smtClean="0"/>
              <a:t>Architectures</a:t>
            </a:r>
            <a:r>
              <a:rPr lang="de-DE" sz="4000" b="1" i="1" dirty="0" smtClean="0"/>
              <a:t> </a:t>
            </a:r>
            <a:r>
              <a:rPr lang="de-DE" sz="4000" b="1" i="1" dirty="0" err="1" smtClean="0"/>
              <a:t>and</a:t>
            </a:r>
            <a:r>
              <a:rPr lang="de-DE" sz="4000" b="1" i="1" dirty="0" smtClean="0"/>
              <a:t> Management</a:t>
            </a:r>
            <a:r>
              <a:rPr lang="de-DE" sz="4000" b="1" dirty="0" smtClean="0"/>
              <a:t>, Summer '15</a:t>
            </a:r>
            <a:endParaRPr lang="de-DE" sz="4000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 smtClean="0"/>
              <a:t>Assignment</a:t>
            </a:r>
            <a:r>
              <a:rPr lang="de-DE" dirty="0" smtClean="0"/>
              <a:t> 4 </a:t>
            </a:r>
          </a:p>
          <a:p>
            <a:r>
              <a:rPr lang="de-DE" dirty="0" smtClean="0"/>
              <a:t>Felix Ebinger, Thomas Reinhardt, Julian Ziegler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1999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 smtClean="0"/>
              <a:t>Task 1 </a:t>
            </a:r>
            <a:r>
              <a:rPr lang="de-DE" sz="2800" dirty="0"/>
              <a:t>- </a:t>
            </a:r>
            <a:r>
              <a:rPr lang="de-DE" sz="2800" dirty="0" err="1"/>
              <a:t>IaaS</a:t>
            </a:r>
            <a:r>
              <a:rPr lang="de-DE" sz="2800" dirty="0"/>
              <a:t> vs. </a:t>
            </a:r>
            <a:r>
              <a:rPr lang="de-DE" sz="2800" dirty="0" err="1"/>
              <a:t>PaaS</a:t>
            </a:r>
            <a:r>
              <a:rPr lang="de-DE" sz="2800" dirty="0"/>
              <a:t> </a:t>
            </a:r>
            <a:br>
              <a:rPr lang="de-DE" sz="2800" dirty="0"/>
            </a:br>
            <a:endParaRPr lang="de-DE" sz="2800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7743294"/>
              </p:ext>
            </p:extLst>
          </p:nvPr>
        </p:nvGraphicFramePr>
        <p:xfrm>
          <a:off x="982662" y="1958084"/>
          <a:ext cx="7704138" cy="422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2069"/>
                <a:gridCol w="385206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Good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Bad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Developer</a:t>
                      </a:r>
                      <a:r>
                        <a:rPr lang="en-US" baseline="0" noProof="0" dirty="0" smtClean="0"/>
                        <a:t> can focus on the application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WYSIWYG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Fast</a:t>
                      </a:r>
                      <a:r>
                        <a:rPr lang="en-US" baseline="0" noProof="0" dirty="0" smtClean="0"/>
                        <a:t> deployment 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Portability</a:t>
                      </a:r>
                      <a:r>
                        <a:rPr lang="en-US" baseline="0" noProof="0" dirty="0" smtClean="0"/>
                        <a:t> issues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No knowledge</a:t>
                      </a:r>
                      <a:r>
                        <a:rPr lang="en-US" baseline="0" noProof="0" dirty="0" smtClean="0"/>
                        <a:t> about maintaining a infrastructure (i.e. VMs) necessary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smtClean="0"/>
                        <a:t>Bound</a:t>
                      </a:r>
                      <a:r>
                        <a:rPr lang="en-US" baseline="0" noProof="0" dirty="0" smtClean="0"/>
                        <a:t> to proprietary implementations / protocols of the </a:t>
                      </a:r>
                      <a:r>
                        <a:rPr lang="en-US" baseline="0" noProof="0" dirty="0" err="1" smtClean="0"/>
                        <a:t>PaaS</a:t>
                      </a:r>
                      <a:r>
                        <a:rPr lang="en-US" baseline="0" noProof="0" dirty="0" smtClean="0"/>
                        <a:t>-Provider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Easy integration of load-balancing and app scaling (only application</a:t>
                      </a:r>
                      <a:r>
                        <a:rPr lang="en-US" baseline="0" noProof="0" dirty="0" smtClean="0"/>
                        <a:t> changes required)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No information of </a:t>
                      </a:r>
                      <a:r>
                        <a:rPr lang="en-US" baseline="0" noProof="0" dirty="0" smtClean="0"/>
                        <a:t>machine configuration and  machine usage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„Easy“ integration</a:t>
                      </a:r>
                      <a:r>
                        <a:rPr lang="en-US" baseline="0" noProof="0" dirty="0" smtClean="0"/>
                        <a:t> of automated deployment </a:t>
                      </a:r>
                      <a:r>
                        <a:rPr lang="en-US" sz="1800" kern="120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(e.g. </a:t>
                      </a:r>
                      <a:r>
                        <a:rPr lang="en-US" sz="1800" kern="1200" noProof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BlueMix</a:t>
                      </a:r>
                      <a:r>
                        <a:rPr lang="en-US" sz="1800" kern="1200" baseline="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with</a:t>
                      </a:r>
                      <a:r>
                        <a:rPr lang="en-US" sz="1800" kern="120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noProof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JazzHub</a:t>
                      </a:r>
                      <a:r>
                        <a:rPr lang="en-US" sz="1800" kern="120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  <a:r>
                        <a:rPr lang="en-US" noProof="0" dirty="0" smtClean="0">
                          <a:effectLst/>
                        </a:rPr>
                        <a:t> 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No information</a:t>
                      </a:r>
                      <a:r>
                        <a:rPr lang="en-US" baseline="0" noProof="0" dirty="0" smtClean="0"/>
                        <a:t> of OS and update policy for of provided platforms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LB</a:t>
                      </a:r>
                      <a:r>
                        <a:rPr lang="en-US" baseline="0" noProof="0" dirty="0" smtClean="0"/>
                        <a:t> / scaling is bound to </a:t>
                      </a:r>
                      <a:r>
                        <a:rPr lang="en-US" baseline="0" noProof="0" dirty="0" err="1" smtClean="0"/>
                        <a:t>PaaS</a:t>
                      </a:r>
                      <a:r>
                        <a:rPr lang="en-US" baseline="0" noProof="0" dirty="0" smtClean="0"/>
                        <a:t>-Provider protocols. </a:t>
                      </a:r>
                      <a:endParaRPr lang="en-US" noProof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4333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 smtClean="0"/>
              <a:t>Task 2 </a:t>
            </a:r>
            <a:r>
              <a:rPr lang="de-DE" sz="2800" dirty="0"/>
              <a:t>- </a:t>
            </a:r>
            <a:r>
              <a:rPr lang="de-DE" sz="2800" dirty="0" err="1"/>
              <a:t>Prepare</a:t>
            </a:r>
            <a:r>
              <a:rPr lang="de-DE" sz="2800" dirty="0"/>
              <a:t> </a:t>
            </a:r>
            <a:r>
              <a:rPr lang="de-DE" sz="2800" dirty="0" err="1"/>
              <a:t>Bluemix</a:t>
            </a:r>
            <a:r>
              <a:rPr lang="de-DE" sz="2800" dirty="0"/>
              <a:t> </a:t>
            </a:r>
            <a:r>
              <a:rPr lang="de-DE" sz="2800" dirty="0" err="1"/>
              <a:t>environment</a:t>
            </a:r>
            <a:r>
              <a:rPr lang="de-DE" sz="2800" dirty="0"/>
              <a:t> </a:t>
            </a:r>
            <a:br>
              <a:rPr lang="de-DE" sz="2800" dirty="0"/>
            </a:br>
            <a:endParaRPr lang="de-DE" sz="2800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099" y="1674702"/>
            <a:ext cx="6884894" cy="496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65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 smtClean="0"/>
              <a:t>Task 3 - </a:t>
            </a:r>
            <a:r>
              <a:rPr lang="de-DE" sz="2800" dirty="0" err="1"/>
              <a:t>Deploy</a:t>
            </a:r>
            <a:r>
              <a:rPr lang="de-DE" sz="2800" dirty="0"/>
              <a:t>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de-DE" sz="2800" dirty="0" err="1"/>
              <a:t>scale</a:t>
            </a:r>
            <a:r>
              <a:rPr lang="de-DE" sz="2800" dirty="0"/>
              <a:t> </a:t>
            </a:r>
            <a:r>
              <a:rPr lang="de-DE" sz="2800" dirty="0" err="1"/>
              <a:t>chat</a:t>
            </a:r>
            <a:r>
              <a:rPr lang="de-DE" sz="2800" dirty="0"/>
              <a:t> </a:t>
            </a:r>
            <a:r>
              <a:rPr lang="de-DE" sz="2800" dirty="0" err="1" smtClean="0"/>
              <a:t>application</a:t>
            </a:r>
            <a:r>
              <a:rPr lang="de-DE" sz="2800" dirty="0" smtClean="0"/>
              <a:t> </a:t>
            </a:r>
            <a:r>
              <a:rPr lang="de-DE" sz="2800" dirty="0"/>
              <a:t>on </a:t>
            </a:r>
            <a:r>
              <a:rPr lang="de-DE" sz="2800" dirty="0" err="1" smtClean="0"/>
              <a:t>Bluemix</a:t>
            </a:r>
            <a:r>
              <a:rPr lang="de-DE" sz="2800" dirty="0" smtClean="0"/>
              <a:t/>
            </a:r>
            <a:br>
              <a:rPr lang="de-DE" sz="2800" dirty="0" smtClean="0"/>
            </a:b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44973" y="2154936"/>
            <a:ext cx="8445331" cy="3332816"/>
          </a:xfrm>
        </p:spPr>
        <p:txBody>
          <a:bodyPr anchor="t">
            <a:noAutofit/>
          </a:bodyPr>
          <a:lstStyle/>
          <a:p>
            <a:r>
              <a:rPr lang="en-US" sz="1800" dirty="0" smtClean="0">
                <a:sym typeface="Wingdings"/>
              </a:rPr>
              <a:t>App does not scale ‘well’.</a:t>
            </a:r>
            <a:r>
              <a:rPr lang="en-US" sz="1400" dirty="0" smtClean="0">
                <a:sym typeface="Wingdings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ym typeface="Wingdings"/>
              </a:rPr>
              <a:t>	</a:t>
            </a:r>
            <a:r>
              <a:rPr lang="en-US" sz="1800" dirty="0" smtClean="0">
                <a:sym typeface="Wingdings"/>
              </a:rPr>
              <a:t> Each instance is separate chat </a:t>
            </a:r>
          </a:p>
          <a:p>
            <a:r>
              <a:rPr lang="en-US" sz="1800" dirty="0" smtClean="0">
                <a:sym typeface="Wingdings"/>
              </a:rPr>
              <a:t>All instances log to same log-DB.</a:t>
            </a:r>
          </a:p>
          <a:p>
            <a:pPr marL="0" indent="0">
              <a:buNone/>
            </a:pPr>
            <a:r>
              <a:rPr lang="en-US" sz="1800" dirty="0" smtClean="0">
                <a:sym typeface="Wingdings"/>
              </a:rPr>
              <a:t>	 No markings. Log looks like one big chat</a:t>
            </a:r>
          </a:p>
          <a:p>
            <a:r>
              <a:rPr lang="en-US" sz="1800" dirty="0" smtClean="0">
                <a:sym typeface="Wingdings"/>
              </a:rPr>
              <a:t>Chat-logger is somewhat buggy</a:t>
            </a:r>
          </a:p>
          <a:p>
            <a:pPr marL="0" indent="0">
              <a:buNone/>
            </a:pPr>
            <a:r>
              <a:rPr lang="en-US" sz="1800" dirty="0" smtClean="0">
                <a:sym typeface="Wingdings"/>
              </a:rPr>
              <a:t>	 Chat-logger must be restarted AFTER first message was send.</a:t>
            </a:r>
          </a:p>
          <a:p>
            <a:r>
              <a:rPr lang="en-US" sz="1800" dirty="0" smtClean="0">
                <a:sym typeface="Wingdings"/>
              </a:rPr>
              <a:t>DB for Chat-logger is only available in US region.</a:t>
            </a:r>
            <a:endParaRPr lang="en-US" sz="1400" dirty="0" smtClean="0">
              <a:sym typeface="Wingdings"/>
            </a:endParaRPr>
          </a:p>
          <a:p>
            <a:pPr marL="0" indent="0">
              <a:buNone/>
            </a:pPr>
            <a:endParaRPr lang="en-US" sz="1800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58219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 smtClean="0"/>
              <a:t>Task </a:t>
            </a:r>
            <a:r>
              <a:rPr lang="de-DE" sz="2800" dirty="0"/>
              <a:t>4</a:t>
            </a:r>
            <a:r>
              <a:rPr lang="de-DE" sz="2800" dirty="0" smtClean="0"/>
              <a:t> </a:t>
            </a:r>
            <a:r>
              <a:rPr lang="de-DE" sz="2800" dirty="0"/>
              <a:t>- </a:t>
            </a:r>
            <a:r>
              <a:rPr lang="de-DE" sz="2800" dirty="0" err="1"/>
              <a:t>Deploy</a:t>
            </a:r>
            <a:r>
              <a:rPr lang="de-DE" sz="2800" dirty="0"/>
              <a:t> </a:t>
            </a:r>
            <a:r>
              <a:rPr lang="de-DE" sz="2800" dirty="0" err="1"/>
              <a:t>another</a:t>
            </a:r>
            <a:r>
              <a:rPr lang="de-DE" sz="2800" dirty="0"/>
              <a:t> </a:t>
            </a:r>
            <a:r>
              <a:rPr lang="de-DE" sz="2800" dirty="0" err="1" smtClean="0"/>
              <a:t>application</a:t>
            </a:r>
            <a:r>
              <a:rPr lang="de-DE" sz="2800" dirty="0" smtClean="0"/>
              <a:t> </a:t>
            </a:r>
            <a:r>
              <a:rPr lang="de-DE" sz="2800" dirty="0"/>
              <a:t>on </a:t>
            </a:r>
            <a:r>
              <a:rPr lang="de-DE" sz="2800" dirty="0" err="1"/>
              <a:t>Bluemix</a:t>
            </a:r>
            <a:r>
              <a:rPr lang="de-DE" sz="2800" dirty="0"/>
              <a:t> 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Wordpress</a:t>
            </a:r>
            <a:r>
              <a:rPr lang="en-US" dirty="0" smtClean="0"/>
              <a:t> </a:t>
            </a:r>
            <a:r>
              <a:rPr lang="en-US" dirty="0"/>
              <a:t>is deployable in 3 (Three!) clicks using </a:t>
            </a:r>
            <a:r>
              <a:rPr lang="en-US" dirty="0" err="1"/>
              <a:t>Bluemix</a:t>
            </a:r>
            <a:r>
              <a:rPr lang="en-US" dirty="0"/>
              <a:t> Boilerplate</a:t>
            </a:r>
          </a:p>
        </p:txBody>
      </p:sp>
    </p:spTree>
    <p:extLst>
      <p:ext uri="{BB962C8B-B14F-4D97-AF65-F5344CB8AC3E}">
        <p14:creationId xmlns:p14="http://schemas.microsoft.com/office/powerpoint/2010/main" val="175691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 smtClean="0"/>
              <a:t>Task </a:t>
            </a:r>
            <a:r>
              <a:rPr lang="de-DE" sz="2800" dirty="0"/>
              <a:t>4</a:t>
            </a:r>
            <a:r>
              <a:rPr lang="de-DE" sz="2800" dirty="0" smtClean="0"/>
              <a:t> </a:t>
            </a:r>
            <a:r>
              <a:rPr lang="de-DE" sz="2800" dirty="0"/>
              <a:t>- </a:t>
            </a:r>
            <a:r>
              <a:rPr lang="de-DE" sz="2800" dirty="0" err="1"/>
              <a:t>Deploy</a:t>
            </a:r>
            <a:r>
              <a:rPr lang="de-DE" sz="2800" dirty="0"/>
              <a:t> </a:t>
            </a:r>
            <a:r>
              <a:rPr lang="de-DE" sz="2800" dirty="0" err="1"/>
              <a:t>another</a:t>
            </a:r>
            <a:r>
              <a:rPr lang="de-DE" sz="2800" dirty="0"/>
              <a:t> </a:t>
            </a:r>
            <a:r>
              <a:rPr lang="de-DE" sz="2800" dirty="0" err="1" smtClean="0"/>
              <a:t>application</a:t>
            </a:r>
            <a:r>
              <a:rPr lang="de-DE" sz="2800" dirty="0" smtClean="0"/>
              <a:t> </a:t>
            </a:r>
            <a:r>
              <a:rPr lang="de-DE" sz="2800" dirty="0"/>
              <a:t>on </a:t>
            </a:r>
            <a:r>
              <a:rPr lang="de-DE" sz="2800" dirty="0" err="1"/>
              <a:t>Bluemix</a:t>
            </a:r>
            <a:r>
              <a:rPr lang="de-DE" sz="2800" dirty="0"/>
              <a:t> 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92" y="1447801"/>
            <a:ext cx="7565656" cy="5416475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982133" y="3582296"/>
            <a:ext cx="2600163" cy="3980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982132" y="5779283"/>
            <a:ext cx="2600163" cy="10572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05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 smtClean="0"/>
              <a:t>Task </a:t>
            </a:r>
            <a:r>
              <a:rPr lang="de-DE" sz="2800" dirty="0"/>
              <a:t>4</a:t>
            </a:r>
            <a:r>
              <a:rPr lang="de-DE" sz="2800" dirty="0" smtClean="0"/>
              <a:t> </a:t>
            </a:r>
            <a:r>
              <a:rPr lang="de-DE" sz="2800" dirty="0"/>
              <a:t>- </a:t>
            </a:r>
            <a:r>
              <a:rPr lang="de-DE" sz="2800" dirty="0" err="1"/>
              <a:t>Deploy</a:t>
            </a:r>
            <a:r>
              <a:rPr lang="de-DE" sz="2800" dirty="0"/>
              <a:t> </a:t>
            </a:r>
            <a:r>
              <a:rPr lang="de-DE" sz="2800" dirty="0" err="1"/>
              <a:t>another</a:t>
            </a:r>
            <a:r>
              <a:rPr lang="de-DE" sz="2800" dirty="0"/>
              <a:t> </a:t>
            </a:r>
            <a:r>
              <a:rPr lang="de-DE" sz="2800" dirty="0" err="1" smtClean="0"/>
              <a:t>application</a:t>
            </a:r>
            <a:r>
              <a:rPr lang="de-DE" sz="2800" dirty="0" smtClean="0"/>
              <a:t> </a:t>
            </a:r>
            <a:r>
              <a:rPr lang="de-DE" sz="2800" dirty="0"/>
              <a:t>on </a:t>
            </a:r>
            <a:r>
              <a:rPr lang="de-DE" sz="2800" dirty="0" err="1"/>
              <a:t>Bluemix</a:t>
            </a:r>
            <a:r>
              <a:rPr lang="de-DE" sz="2800" dirty="0"/>
              <a:t> 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err="1" smtClean="0"/>
              <a:t>Bluechatter</a:t>
            </a:r>
            <a:r>
              <a:rPr lang="en-US" dirty="0" smtClean="0"/>
              <a:t>: Service / application configuration declared using </a:t>
            </a:r>
            <a:r>
              <a:rPr lang="en-US" dirty="0" err="1" smtClean="0"/>
              <a:t>yaml</a:t>
            </a:r>
            <a:r>
              <a:rPr lang="en-US" dirty="0" smtClean="0"/>
              <a:t> file </a:t>
            </a:r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1629835" y="3515756"/>
            <a:ext cx="6110291" cy="3139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DE" sz="1000" dirty="0" smtClean="0">
                <a:solidFill>
                  <a:schemeClr val="tx1"/>
                </a:solidFill>
                <a:latin typeface="Menlo-Regular" charset="0"/>
              </a:rPr>
              <a:t>01</a:t>
            </a:r>
            <a:r>
              <a:rPr lang="de-DE" sz="1200" dirty="0">
                <a:solidFill>
                  <a:srgbClr val="007400"/>
                </a:solidFill>
                <a:latin typeface="Menlo-Regular" charset="0"/>
              </a:rPr>
              <a:t>	</a:t>
            </a:r>
            <a:r>
              <a:rPr lang="de-DE" dirty="0" err="1" smtClean="0">
                <a:solidFill>
                  <a:srgbClr val="00B050"/>
                </a:solidFill>
              </a:rPr>
              <a:t>declared</a:t>
            </a:r>
            <a:r>
              <a:rPr lang="de-DE" dirty="0" smtClean="0">
                <a:solidFill>
                  <a:srgbClr val="00B050"/>
                </a:solidFill>
              </a:rPr>
              <a:t>-services</a:t>
            </a:r>
            <a:r>
              <a:rPr lang="de-DE" dirty="0">
                <a:solidFill>
                  <a:srgbClr val="00B050"/>
                </a:solidFill>
              </a:rPr>
              <a:t>:</a:t>
            </a:r>
          </a:p>
          <a:p>
            <a:r>
              <a:rPr lang="de-DE" sz="1000" dirty="0" smtClean="0">
                <a:solidFill>
                  <a:prstClr val="black"/>
                </a:solidFill>
                <a:latin typeface="Menlo-Regular" charset="0"/>
              </a:rPr>
              <a:t>02</a:t>
            </a:r>
            <a:r>
              <a:rPr lang="de-DE" dirty="0" smtClean="0"/>
              <a:t> 	  </a:t>
            </a:r>
            <a:r>
              <a:rPr lang="de-DE" dirty="0" err="1" smtClean="0">
                <a:solidFill>
                  <a:srgbClr val="00B050"/>
                </a:solidFill>
              </a:rPr>
              <a:t>redis-chatter</a:t>
            </a:r>
            <a:r>
              <a:rPr lang="de-DE" dirty="0">
                <a:solidFill>
                  <a:srgbClr val="00B050"/>
                </a:solidFill>
              </a:rPr>
              <a:t>:</a:t>
            </a:r>
          </a:p>
          <a:p>
            <a:r>
              <a:rPr lang="de-DE" sz="1000" dirty="0" smtClean="0">
                <a:solidFill>
                  <a:prstClr val="black"/>
                </a:solidFill>
                <a:latin typeface="Menlo-Regular" charset="0"/>
              </a:rPr>
              <a:t>03</a:t>
            </a:r>
            <a:r>
              <a:rPr lang="de-DE" dirty="0" smtClean="0">
                <a:solidFill>
                  <a:prstClr val="black"/>
                </a:solidFill>
              </a:rPr>
              <a:t> </a:t>
            </a:r>
            <a:r>
              <a:rPr lang="de-DE" dirty="0">
                <a:solidFill>
                  <a:prstClr val="black"/>
                </a:solidFill>
              </a:rPr>
              <a:t>	</a:t>
            </a:r>
            <a:r>
              <a:rPr lang="de-DE" dirty="0" smtClean="0">
                <a:solidFill>
                  <a:srgbClr val="00B050"/>
                </a:solidFill>
              </a:rPr>
              <a:t>    </a:t>
            </a:r>
            <a:r>
              <a:rPr lang="de-DE" dirty="0" err="1" smtClean="0">
                <a:solidFill>
                  <a:srgbClr val="00B050"/>
                </a:solidFill>
              </a:rPr>
              <a:t>label</a:t>
            </a:r>
            <a:r>
              <a:rPr lang="de-DE" dirty="0">
                <a:solidFill>
                  <a:srgbClr val="00B050"/>
                </a:solidFill>
              </a:rPr>
              <a:t>: </a:t>
            </a:r>
            <a:r>
              <a:rPr lang="de-DE" dirty="0" err="1">
                <a:solidFill>
                  <a:srgbClr val="0030FF"/>
                </a:solidFill>
              </a:rPr>
              <a:t>rediscloud</a:t>
            </a:r>
            <a:endParaRPr lang="de-DE" dirty="0">
              <a:solidFill>
                <a:srgbClr val="0030FF"/>
              </a:solidFill>
            </a:endParaRPr>
          </a:p>
          <a:p>
            <a:r>
              <a:rPr lang="de-DE" sz="1000" dirty="0" smtClean="0">
                <a:solidFill>
                  <a:prstClr val="black"/>
                </a:solidFill>
                <a:latin typeface="Menlo-Regular" charset="0"/>
              </a:rPr>
              <a:t>04</a:t>
            </a:r>
            <a:r>
              <a:rPr lang="de-DE" dirty="0" smtClean="0">
                <a:solidFill>
                  <a:prstClr val="black"/>
                </a:solidFill>
              </a:rPr>
              <a:t> </a:t>
            </a:r>
            <a:r>
              <a:rPr lang="de-DE" dirty="0">
                <a:solidFill>
                  <a:prstClr val="black"/>
                </a:solidFill>
              </a:rPr>
              <a:t>	</a:t>
            </a:r>
            <a:r>
              <a:rPr lang="de-DE" dirty="0" smtClean="0"/>
              <a:t>    </a:t>
            </a:r>
            <a:r>
              <a:rPr lang="de-DE" dirty="0">
                <a:solidFill>
                  <a:srgbClr val="00B050"/>
                </a:solidFill>
              </a:rPr>
              <a:t>plan:</a:t>
            </a:r>
            <a:r>
              <a:rPr lang="de-DE" dirty="0"/>
              <a:t>  </a:t>
            </a:r>
            <a:r>
              <a:rPr lang="de-DE" dirty="0">
                <a:solidFill>
                  <a:srgbClr val="0030FF"/>
                </a:solidFill>
              </a:rPr>
              <a:t>25mb</a:t>
            </a:r>
          </a:p>
          <a:p>
            <a:r>
              <a:rPr lang="de-DE" sz="1000" dirty="0" smtClean="0">
                <a:solidFill>
                  <a:prstClr val="black"/>
                </a:solidFill>
                <a:latin typeface="Menlo-Regular" charset="0"/>
              </a:rPr>
              <a:t>05</a:t>
            </a:r>
            <a:r>
              <a:rPr lang="de-DE" dirty="0" smtClean="0">
                <a:solidFill>
                  <a:prstClr val="black"/>
                </a:solidFill>
              </a:rPr>
              <a:t> </a:t>
            </a:r>
            <a:r>
              <a:rPr lang="de-DE" dirty="0">
                <a:solidFill>
                  <a:prstClr val="black"/>
                </a:solidFill>
              </a:rPr>
              <a:t>	</a:t>
            </a:r>
            <a:r>
              <a:rPr lang="de-DE" dirty="0" err="1" smtClean="0">
                <a:solidFill>
                  <a:srgbClr val="00B050"/>
                </a:solidFill>
              </a:rPr>
              <a:t>applications</a:t>
            </a:r>
            <a:r>
              <a:rPr lang="de-DE" dirty="0">
                <a:solidFill>
                  <a:srgbClr val="00B050"/>
                </a:solidFill>
              </a:rPr>
              <a:t>:</a:t>
            </a:r>
          </a:p>
          <a:p>
            <a:r>
              <a:rPr lang="de-DE" sz="1000" dirty="0" smtClean="0">
                <a:solidFill>
                  <a:prstClr val="black"/>
                </a:solidFill>
                <a:latin typeface="Menlo-Regular" charset="0"/>
              </a:rPr>
              <a:t>06</a:t>
            </a:r>
            <a:r>
              <a:rPr lang="de-DE" dirty="0" smtClean="0">
                <a:solidFill>
                  <a:prstClr val="black"/>
                </a:solidFill>
              </a:rPr>
              <a:t> </a:t>
            </a:r>
            <a:r>
              <a:rPr lang="de-DE" dirty="0">
                <a:solidFill>
                  <a:prstClr val="black"/>
                </a:solidFill>
              </a:rPr>
              <a:t>	</a:t>
            </a:r>
            <a:r>
              <a:rPr lang="de-DE" dirty="0" smtClean="0">
                <a:solidFill>
                  <a:srgbClr val="00B050"/>
                </a:solidFill>
              </a:rPr>
              <a:t>- </a:t>
            </a:r>
            <a:r>
              <a:rPr lang="de-DE" dirty="0" err="1">
                <a:solidFill>
                  <a:srgbClr val="00B050"/>
                </a:solidFill>
              </a:rPr>
              <a:t>name</a:t>
            </a:r>
            <a:r>
              <a:rPr lang="de-DE" dirty="0">
                <a:solidFill>
                  <a:srgbClr val="00B050"/>
                </a:solidFill>
              </a:rPr>
              <a:t>: </a:t>
            </a:r>
            <a:r>
              <a:rPr lang="de-DE" dirty="0" err="1">
                <a:solidFill>
                  <a:srgbClr val="0030FF"/>
                </a:solidFill>
              </a:rPr>
              <a:t>bluechatter</a:t>
            </a:r>
            <a:endParaRPr lang="de-DE" dirty="0">
              <a:solidFill>
                <a:srgbClr val="0030FF"/>
              </a:solidFill>
            </a:endParaRPr>
          </a:p>
          <a:p>
            <a:r>
              <a:rPr lang="de-DE" sz="1000" dirty="0" smtClean="0">
                <a:solidFill>
                  <a:prstClr val="black"/>
                </a:solidFill>
                <a:latin typeface="Menlo-Regular" charset="0"/>
              </a:rPr>
              <a:t>07</a:t>
            </a:r>
            <a:r>
              <a:rPr lang="de-DE" dirty="0" smtClean="0">
                <a:solidFill>
                  <a:prstClr val="black"/>
                </a:solidFill>
              </a:rPr>
              <a:t> </a:t>
            </a:r>
            <a:r>
              <a:rPr lang="de-DE" dirty="0">
                <a:solidFill>
                  <a:prstClr val="black"/>
                </a:solidFill>
              </a:rPr>
              <a:t>	</a:t>
            </a:r>
            <a:r>
              <a:rPr lang="de-DE" dirty="0" smtClean="0"/>
              <a:t>  </a:t>
            </a:r>
            <a:r>
              <a:rPr lang="de-DE" dirty="0" err="1">
                <a:solidFill>
                  <a:srgbClr val="00B050"/>
                </a:solidFill>
              </a:rPr>
              <a:t>memory</a:t>
            </a:r>
            <a:r>
              <a:rPr lang="de-DE" dirty="0">
                <a:solidFill>
                  <a:srgbClr val="00B050"/>
                </a:solidFill>
              </a:rPr>
              <a:t>:</a:t>
            </a:r>
            <a:r>
              <a:rPr lang="de-DE" dirty="0"/>
              <a:t> </a:t>
            </a:r>
            <a:r>
              <a:rPr lang="de-DE" dirty="0">
                <a:solidFill>
                  <a:srgbClr val="0030FF"/>
                </a:solidFill>
              </a:rPr>
              <a:t>128M</a:t>
            </a:r>
          </a:p>
          <a:p>
            <a:r>
              <a:rPr lang="de-DE" sz="1000" dirty="0" smtClean="0">
                <a:solidFill>
                  <a:prstClr val="black"/>
                </a:solidFill>
                <a:latin typeface="Menlo-Regular" charset="0"/>
              </a:rPr>
              <a:t>08</a:t>
            </a:r>
            <a:r>
              <a:rPr lang="de-DE" dirty="0" smtClean="0">
                <a:solidFill>
                  <a:prstClr val="black"/>
                </a:solidFill>
              </a:rPr>
              <a:t> </a:t>
            </a:r>
            <a:r>
              <a:rPr lang="de-DE" dirty="0">
                <a:solidFill>
                  <a:prstClr val="black"/>
                </a:solidFill>
              </a:rPr>
              <a:t>	</a:t>
            </a:r>
            <a:r>
              <a:rPr lang="de-DE" dirty="0" smtClean="0"/>
              <a:t>  </a:t>
            </a:r>
            <a:r>
              <a:rPr lang="de-DE" dirty="0" err="1">
                <a:solidFill>
                  <a:srgbClr val="00B050"/>
                </a:solidFill>
              </a:rPr>
              <a:t>command</a:t>
            </a:r>
            <a:r>
              <a:rPr lang="de-DE" dirty="0">
                <a:solidFill>
                  <a:srgbClr val="00B050"/>
                </a:solidFill>
              </a:rPr>
              <a:t>:</a:t>
            </a:r>
            <a:r>
              <a:rPr lang="de-DE" dirty="0"/>
              <a:t> </a:t>
            </a:r>
            <a:r>
              <a:rPr lang="de-DE" dirty="0" err="1">
                <a:solidFill>
                  <a:srgbClr val="0030FF"/>
                </a:solidFill>
              </a:rPr>
              <a:t>node</a:t>
            </a:r>
            <a:r>
              <a:rPr lang="de-DE" dirty="0">
                <a:solidFill>
                  <a:srgbClr val="0030FF"/>
                </a:solidFill>
              </a:rPr>
              <a:t> </a:t>
            </a:r>
            <a:r>
              <a:rPr lang="de-DE" dirty="0" err="1">
                <a:solidFill>
                  <a:srgbClr val="0030FF"/>
                </a:solidFill>
              </a:rPr>
              <a:t>app.js</a:t>
            </a:r>
            <a:endParaRPr lang="de-DE" dirty="0">
              <a:solidFill>
                <a:srgbClr val="0030FF"/>
              </a:solidFill>
            </a:endParaRPr>
          </a:p>
          <a:p>
            <a:r>
              <a:rPr lang="de-DE" sz="1000" dirty="0" smtClean="0">
                <a:solidFill>
                  <a:prstClr val="black"/>
                </a:solidFill>
                <a:latin typeface="Menlo-Regular" charset="0"/>
              </a:rPr>
              <a:t>09</a:t>
            </a:r>
            <a:r>
              <a:rPr lang="de-DE" dirty="0" smtClean="0">
                <a:solidFill>
                  <a:prstClr val="black"/>
                </a:solidFill>
              </a:rPr>
              <a:t> </a:t>
            </a:r>
            <a:r>
              <a:rPr lang="de-DE" dirty="0">
                <a:solidFill>
                  <a:prstClr val="black"/>
                </a:solidFill>
              </a:rPr>
              <a:t>	</a:t>
            </a:r>
            <a:r>
              <a:rPr lang="de-DE" dirty="0" smtClean="0"/>
              <a:t>  </a:t>
            </a:r>
            <a:r>
              <a:rPr lang="de-DE" dirty="0" err="1">
                <a:solidFill>
                  <a:srgbClr val="00B050"/>
                </a:solidFill>
              </a:rPr>
              <a:t>services</a:t>
            </a:r>
            <a:r>
              <a:rPr lang="de-DE" dirty="0">
                <a:solidFill>
                  <a:srgbClr val="00B050"/>
                </a:solidFill>
              </a:rPr>
              <a:t>:</a:t>
            </a:r>
          </a:p>
          <a:p>
            <a:r>
              <a:rPr lang="de-DE" sz="1000" dirty="0" smtClean="0">
                <a:solidFill>
                  <a:prstClr val="black"/>
                </a:solidFill>
                <a:latin typeface="Menlo-Regular" charset="0"/>
              </a:rPr>
              <a:t>10</a:t>
            </a:r>
            <a:r>
              <a:rPr lang="de-DE" dirty="0" smtClean="0">
                <a:solidFill>
                  <a:prstClr val="black"/>
                </a:solidFill>
              </a:rPr>
              <a:t> </a:t>
            </a:r>
            <a:r>
              <a:rPr lang="de-DE" dirty="0">
                <a:solidFill>
                  <a:prstClr val="black"/>
                </a:solidFill>
              </a:rPr>
              <a:t>	</a:t>
            </a:r>
            <a:r>
              <a:rPr lang="de-DE" dirty="0" smtClean="0">
                <a:solidFill>
                  <a:srgbClr val="0030FF"/>
                </a:solidFill>
              </a:rPr>
              <a:t>  </a:t>
            </a:r>
            <a:r>
              <a:rPr lang="de-DE" dirty="0">
                <a:solidFill>
                  <a:srgbClr val="0030FF"/>
                </a:solidFill>
              </a:rPr>
              <a:t>- </a:t>
            </a:r>
            <a:r>
              <a:rPr lang="de-DE" dirty="0" err="1">
                <a:solidFill>
                  <a:srgbClr val="0030FF"/>
                </a:solidFill>
              </a:rPr>
              <a:t>redis-chatter</a:t>
            </a:r>
            <a:endParaRPr lang="de-DE" dirty="0">
              <a:solidFill>
                <a:srgbClr val="0030FF"/>
              </a:solidFill>
            </a:endParaRPr>
          </a:p>
          <a:p>
            <a:endParaRPr lang="de-DE" dirty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793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 smtClean="0"/>
              <a:t>Task </a:t>
            </a:r>
            <a:r>
              <a:rPr lang="de-DE" sz="2800" dirty="0"/>
              <a:t>5</a:t>
            </a:r>
            <a:r>
              <a:rPr lang="de-DE" sz="2800" dirty="0" smtClean="0"/>
              <a:t> </a:t>
            </a:r>
            <a:r>
              <a:rPr lang="de-DE" sz="2800" dirty="0"/>
              <a:t>- </a:t>
            </a:r>
            <a:r>
              <a:rPr lang="de-DE" sz="2800" dirty="0" err="1"/>
              <a:t>DevOps</a:t>
            </a:r>
            <a:r>
              <a:rPr lang="de-DE" sz="2800" dirty="0"/>
              <a:t> </a:t>
            </a:r>
            <a:r>
              <a:rPr lang="de-DE" sz="2800" dirty="0" err="1"/>
              <a:t>using</a:t>
            </a:r>
            <a:r>
              <a:rPr lang="de-DE" sz="2800" dirty="0"/>
              <a:t> </a:t>
            </a:r>
            <a:r>
              <a:rPr lang="de-DE" sz="2800" dirty="0" err="1"/>
              <a:t>JazzHub</a:t>
            </a:r>
            <a:r>
              <a:rPr lang="de-DE" sz="2800" dirty="0"/>
              <a:t>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de-DE" sz="2800" dirty="0" err="1"/>
              <a:t>Bluemix</a:t>
            </a:r>
            <a:r>
              <a:rPr lang="de-DE" sz="2800" dirty="0"/>
              <a:t> </a:t>
            </a:r>
            <a:r>
              <a:rPr lang="de-DE" sz="2800" dirty="0"/>
              <a:t/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9817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0</TotalTime>
  <Words>189</Words>
  <Application>Microsoft Macintosh PowerPoint</Application>
  <PresentationFormat>Bildschirmpräsentation (4:3)</PresentationFormat>
  <Paragraphs>46</Paragraphs>
  <Slides>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4" baseType="lpstr">
      <vt:lpstr>Calibri</vt:lpstr>
      <vt:lpstr>Corbel</vt:lpstr>
      <vt:lpstr>Menlo-Regular</vt:lpstr>
      <vt:lpstr>Wingdings</vt:lpstr>
      <vt:lpstr>Arial</vt:lpstr>
      <vt:lpstr>Parallax</vt:lpstr>
      <vt:lpstr>Lab Course  -  Cloud Architectures and Management, Summer '15</vt:lpstr>
      <vt:lpstr>Task 1 - IaaS vs. PaaS  </vt:lpstr>
      <vt:lpstr>Task 2 - Prepare Bluemix environment  </vt:lpstr>
      <vt:lpstr>Task 3 - Deploy and scale chat application on Bluemix </vt:lpstr>
      <vt:lpstr>Task 4 - Deploy another application on Bluemix  </vt:lpstr>
      <vt:lpstr>Task 4 - Deploy another application on Bluemix  </vt:lpstr>
      <vt:lpstr>Task 4 - Deploy another application on Bluemix  </vt:lpstr>
      <vt:lpstr>Task 5 - DevOps using JazzHub and Bluemix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Course  -  Cloud Architectures and Management, Summer '15</dc:title>
  <dc:creator>Ein Microsoft Office-Anwender</dc:creator>
  <cp:lastModifiedBy>Ein Microsoft Office-Anwender</cp:lastModifiedBy>
  <cp:revision>42</cp:revision>
  <dcterms:created xsi:type="dcterms:W3CDTF">2015-05-20T11:08:51Z</dcterms:created>
  <dcterms:modified xsi:type="dcterms:W3CDTF">2015-06-21T12:10:21Z</dcterms:modified>
</cp:coreProperties>
</file>